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70" d="100"/>
          <a:sy n="70" d="100"/>
        </p:scale>
        <p:origin x="-51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04ABB-6A43-46DD-9308-4A45C5BDFFB3}" type="datetimeFigureOut">
              <a:rPr lang="en-US" smtClean="0"/>
              <a:pPr/>
              <a:t>10/16/2017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A53472-741E-41CD-9342-42F118E21CDD}" type="slidenum">
              <a:rPr lang="en-US" smtClean="0"/>
              <a:pPr/>
              <a:t>‹#›</a:t>
            </a:fld>
            <a:endParaRPr lang="en-US"/>
          </a:p>
        </p:txBody>
      </p:sp>
    </p:spTree>
    <p:extLst>
      <p:ext uri="{BB962C8B-B14F-4D97-AF65-F5344CB8AC3E}">
        <p14:creationId xmlns:p14="http://schemas.microsoft.com/office/powerpoint/2010/main" val="3588165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61AA29-D716-4702-AC94-813B5673F588}" type="datetimeFigureOut">
              <a:rPr lang="en-US" smtClean="0"/>
              <a:pPr/>
              <a:t>10/16/2017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94C5EC-FD76-4486-9F78-503DD4395B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61AA29-D716-4702-AC94-813B5673F588}" type="datetimeFigureOut">
              <a:rPr lang="en-US" smtClean="0"/>
              <a:pPr/>
              <a:t>10/16/2017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61AA29-D716-4702-AC94-813B5673F588}" type="datetimeFigureOut">
              <a:rPr lang="en-US" smtClean="0"/>
              <a:pPr/>
              <a:t>10/16/2017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761AA29-D716-4702-AC94-813B5673F588}" type="datetimeFigureOut">
              <a:rPr lang="en-US" smtClean="0"/>
              <a:pPr/>
              <a:t>10/16/2017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61AA29-D716-4702-AC94-813B5673F588}" type="datetimeFigureOut">
              <a:rPr lang="en-US" smtClean="0"/>
              <a:pPr/>
              <a:t>10/16/2017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61AA29-D716-4702-AC94-813B5673F588}" type="datetimeFigureOut">
              <a:rPr lang="en-US" smtClean="0"/>
              <a:pPr/>
              <a:t>10/16/2017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61AA29-D716-4702-AC94-813B5673F588}" type="datetimeFigureOut">
              <a:rPr lang="en-US" smtClean="0"/>
              <a:pPr/>
              <a:t>10/16/2017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94C5EC-FD76-4486-9F78-503DD4395B1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61AA29-D716-4702-AC94-813B5673F588}" type="datetimeFigureOut">
              <a:rPr lang="en-US" smtClean="0"/>
              <a:pPr/>
              <a:t>10/16/2017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94C5EC-FD76-4486-9F78-503DD4395B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lsi.gov.cy/d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000" dirty="0" smtClean="0">
                <a:latin typeface="Arial" pitchFamily="34" charset="0"/>
                <a:cs typeface="Arial" pitchFamily="34" charset="0"/>
              </a:rPr>
              <a:t>OI</a:t>
            </a:r>
            <a:r>
              <a:rPr lang="el-GR" sz="2000" b="1" dirty="0" smtClean="0">
                <a:latin typeface="Arial" pitchFamily="34" charset="0"/>
                <a:cs typeface="Arial" pitchFamily="34" charset="0"/>
              </a:rPr>
              <a:t> </a:t>
            </a:r>
            <a:r>
              <a:rPr lang="el-GR" sz="2000" b="1" dirty="0">
                <a:latin typeface="Arial" pitchFamily="34" charset="0"/>
                <a:cs typeface="Arial" pitchFamily="34" charset="0"/>
              </a:rPr>
              <a:t>ΠΕΡΙ ΠΡΟΣΤΑΣΤΙΑΣ ΤΩΝ ΝΕΩΝ ΚΑΤΑ ΤΗΝ </a:t>
            </a:r>
            <a:r>
              <a:rPr lang="el-GR" sz="2000" b="1" dirty="0" smtClean="0">
                <a:latin typeface="Arial" pitchFamily="34" charset="0"/>
                <a:cs typeface="Arial" pitchFamily="34" charset="0"/>
              </a:rPr>
              <a:t>ΑΠΑΣΧΟΛΗΣ</a:t>
            </a:r>
            <a:r>
              <a:rPr lang="en-US" sz="2000" b="1" dirty="0" smtClean="0">
                <a:latin typeface="Arial" pitchFamily="34" charset="0"/>
                <a:cs typeface="Arial" pitchFamily="34" charset="0"/>
              </a:rPr>
              <a:t>H </a:t>
            </a:r>
            <a:r>
              <a:rPr lang="el-GR" sz="2000" b="1" dirty="0" smtClean="0">
                <a:latin typeface="Arial" pitchFamily="34" charset="0"/>
                <a:cs typeface="Arial" pitchFamily="34" charset="0"/>
              </a:rPr>
              <a:t>ΝΟΜΟ</a:t>
            </a:r>
            <a:r>
              <a:rPr lang="en-US" sz="2000" b="1" dirty="0" smtClean="0">
                <a:latin typeface="Arial" pitchFamily="34" charset="0"/>
                <a:cs typeface="Arial" pitchFamily="34" charset="0"/>
              </a:rPr>
              <a:t>I </a:t>
            </a:r>
            <a:r>
              <a:rPr lang="el-GR" sz="2000" b="1" dirty="0" smtClean="0">
                <a:latin typeface="Arial" pitchFamily="34" charset="0"/>
                <a:cs typeface="Arial" pitchFamily="34" charset="0"/>
              </a:rPr>
              <a:t>2001 </a:t>
            </a:r>
            <a:r>
              <a:rPr lang="el-GR" sz="2000" b="1" dirty="0">
                <a:latin typeface="Arial" pitchFamily="34" charset="0"/>
                <a:cs typeface="Arial" pitchFamily="34" charset="0"/>
              </a:rPr>
              <a:t>ΚΑΙ </a:t>
            </a:r>
            <a:r>
              <a:rPr lang="el-GR" sz="2000" b="1" dirty="0" smtClean="0">
                <a:latin typeface="Arial" pitchFamily="34" charset="0"/>
                <a:cs typeface="Arial" pitchFamily="34" charset="0"/>
              </a:rPr>
              <a:t>2012</a:t>
            </a:r>
            <a:r>
              <a:rPr lang="en-US" sz="2000" b="1" dirty="0" smtClean="0">
                <a:latin typeface="Arial" pitchFamily="34" charset="0"/>
                <a:cs typeface="Arial" pitchFamily="34" charset="0"/>
              </a:rPr>
              <a:t> </a:t>
            </a:r>
            <a:r>
              <a:rPr lang="el-GR" sz="2000" b="1" smtClean="0">
                <a:latin typeface="Arial" pitchFamily="34" charset="0"/>
                <a:cs typeface="Arial" pitchFamily="34" charset="0"/>
              </a:rPr>
              <a:t>και Κανονισμοί του 2012</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Ο Εργοδότης που παραβαίνει τις πρόνοιες του Νόμου υπόκειται σε πρόστιμο που δεν υπερβαίνει τα €17.086 ή σε φυλάκιση που δεν υπερβαίνει τα δύο χρόνια ή και τις δύο ποινές μαζί.</a:t>
            </a:r>
            <a:endParaRPr lang="en-US" dirty="0" smtClean="0"/>
          </a:p>
          <a:p>
            <a:pPr>
              <a:buNone/>
            </a:pPr>
            <a:endParaRPr lang="en-US" dirty="0"/>
          </a:p>
        </p:txBody>
      </p:sp>
      <p:sp>
        <p:nvSpPr>
          <p:cNvPr id="3" name="Title 2"/>
          <p:cNvSpPr>
            <a:spLocks noGrp="1"/>
          </p:cNvSpPr>
          <p:nvPr>
            <p:ph type="title"/>
          </p:nvPr>
        </p:nvSpPr>
        <p:spPr>
          <a:xfrm>
            <a:off x="457200" y="274638"/>
            <a:ext cx="8229600" cy="792162"/>
          </a:xfrm>
        </p:spPr>
        <p:txBody>
          <a:bodyPr>
            <a:normAutofit fontScale="90000"/>
          </a:bodyPr>
          <a:lstStyle/>
          <a:p>
            <a:r>
              <a:rPr lang="en-US" dirty="0" smtClean="0"/>
              <a:t/>
            </a:r>
            <a:br>
              <a:rPr lang="en-US" dirty="0" smtClean="0"/>
            </a:br>
            <a:r>
              <a:rPr lang="el-GR" dirty="0" smtClean="0">
                <a:latin typeface="Arial" pitchFamily="34" charset="0"/>
                <a:cs typeface="Arial" pitchFamily="34" charset="0"/>
              </a:rPr>
              <a:t>Αδικήματα και Ποινές</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l-G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l-GR" sz="6200" dirty="0" smtClean="0">
                <a:latin typeface="Arial" pitchFamily="34" charset="0"/>
                <a:cs typeface="Arial" pitchFamily="34" charset="0"/>
              </a:rPr>
              <a:t>Οι περί Προστασίας των Νέων κατά την Απασχόληση Νόμοι 2001 και 2012 και οι Κανονισμοί του 2012 βρίσκονται στην ιστοσελίδα του Τμήματος Εργασίας (</a:t>
            </a:r>
            <a:r>
              <a:rPr lang="en-US" sz="6200" u="sng" dirty="0" smtClean="0">
                <a:latin typeface="Arial" pitchFamily="34" charset="0"/>
                <a:cs typeface="Arial" pitchFamily="34" charset="0"/>
                <a:hlinkClick r:id="rId2"/>
              </a:rPr>
              <a:t>www</a:t>
            </a:r>
            <a:r>
              <a:rPr lang="el-GR" sz="6200" u="sng" dirty="0" smtClean="0">
                <a:latin typeface="Arial" pitchFamily="34" charset="0"/>
                <a:cs typeface="Arial" pitchFamily="34" charset="0"/>
                <a:hlinkClick r:id="rId2"/>
              </a:rPr>
              <a:t>.</a:t>
            </a:r>
            <a:r>
              <a:rPr lang="en-US" sz="6200" u="sng" dirty="0" err="1" smtClean="0">
                <a:latin typeface="Arial" pitchFamily="34" charset="0"/>
                <a:cs typeface="Arial" pitchFamily="34" charset="0"/>
                <a:hlinkClick r:id="rId2"/>
              </a:rPr>
              <a:t>mlsi</a:t>
            </a:r>
            <a:r>
              <a:rPr lang="el-GR" sz="6200" u="sng" dirty="0" smtClean="0">
                <a:latin typeface="Arial" pitchFamily="34" charset="0"/>
                <a:cs typeface="Arial" pitchFamily="34" charset="0"/>
                <a:hlinkClick r:id="rId2"/>
              </a:rPr>
              <a:t>.</a:t>
            </a:r>
            <a:r>
              <a:rPr lang="en-US" sz="6200" u="sng" dirty="0" err="1" smtClean="0">
                <a:latin typeface="Arial" pitchFamily="34" charset="0"/>
                <a:cs typeface="Arial" pitchFamily="34" charset="0"/>
                <a:hlinkClick r:id="rId2"/>
              </a:rPr>
              <a:t>gov</a:t>
            </a:r>
            <a:r>
              <a:rPr lang="el-GR" sz="6200" u="sng" dirty="0" smtClean="0">
                <a:latin typeface="Arial" pitchFamily="34" charset="0"/>
                <a:cs typeface="Arial" pitchFamily="34" charset="0"/>
                <a:hlinkClick r:id="rId2"/>
              </a:rPr>
              <a:t>.</a:t>
            </a:r>
            <a:r>
              <a:rPr lang="en-US" sz="6200" u="sng" dirty="0" smtClean="0">
                <a:latin typeface="Arial" pitchFamily="34" charset="0"/>
                <a:cs typeface="Arial" pitchFamily="34" charset="0"/>
                <a:hlinkClick r:id="rId2"/>
              </a:rPr>
              <a:t>cy</a:t>
            </a:r>
            <a:r>
              <a:rPr lang="el-GR" sz="6200" u="sng" dirty="0" smtClean="0">
                <a:latin typeface="Arial" pitchFamily="34" charset="0"/>
                <a:cs typeface="Arial" pitchFamily="34" charset="0"/>
                <a:hlinkClick r:id="rId2"/>
              </a:rPr>
              <a:t>/</a:t>
            </a:r>
            <a:r>
              <a:rPr lang="en-US" sz="6200" u="sng" dirty="0" smtClean="0">
                <a:latin typeface="Arial" pitchFamily="34" charset="0"/>
                <a:cs typeface="Arial" pitchFamily="34" charset="0"/>
                <a:hlinkClick r:id="rId2"/>
              </a:rPr>
              <a:t>dl</a:t>
            </a:r>
            <a:r>
              <a:rPr lang="el-GR" sz="6200" dirty="0" smtClean="0">
                <a:latin typeface="Arial" pitchFamily="34" charset="0"/>
                <a:cs typeface="Arial" pitchFamily="34" charset="0"/>
              </a:rPr>
              <a:t>).  Για περισσότερες πληροφορίες  μπορείτε να επικοινωνείτε με τους πιο κάτω φορείς:</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pPr lvl="0"/>
            <a:r>
              <a:rPr lang="el-GR" sz="6200" dirty="0" smtClean="0">
                <a:latin typeface="Arial" pitchFamily="34" charset="0"/>
                <a:cs typeface="Arial" pitchFamily="34" charset="0"/>
              </a:rPr>
              <a:t>Πληροφορίες για την Προστασία των Νέων κατά την Απασχόληση</a:t>
            </a:r>
            <a:endParaRPr lang="en-US" sz="6200" dirty="0" smtClean="0">
              <a:latin typeface="Arial" pitchFamily="34" charset="0"/>
              <a:cs typeface="Arial" pitchFamily="34" charset="0"/>
            </a:endParaRPr>
          </a:p>
          <a:p>
            <a:r>
              <a:rPr lang="el-GR" sz="6200" b="1" dirty="0" smtClean="0">
                <a:latin typeface="Arial" pitchFamily="34" charset="0"/>
                <a:cs typeface="Arial" pitchFamily="34" charset="0"/>
              </a:rPr>
              <a:t>Τμήμα Εργασίας</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a:t>
            </a:r>
            <a:r>
              <a:rPr lang="el-GR" sz="6200" dirty="0" smtClean="0">
                <a:latin typeface="Arial" pitchFamily="34" charset="0"/>
                <a:cs typeface="Arial" pitchFamily="34" charset="0"/>
              </a:rPr>
              <a:t>.: 22400869</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Τηλεομ</a:t>
            </a:r>
            <a:r>
              <a:rPr lang="el-GR" sz="6200" dirty="0" smtClean="0">
                <a:latin typeface="Arial" pitchFamily="34" charset="0"/>
                <a:cs typeface="Arial" pitchFamily="34" charset="0"/>
              </a:rPr>
              <a:t>.: 22400809</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pPr lvl="0"/>
            <a:r>
              <a:rPr lang="el-GR" sz="6200" dirty="0" smtClean="0">
                <a:latin typeface="Arial" pitchFamily="34" charset="0"/>
                <a:cs typeface="Arial" pitchFamily="34" charset="0"/>
              </a:rPr>
              <a:t>Πληροφορίες για την Ασφάλεια και Υγεία των Νέων στην Εργασία</a:t>
            </a:r>
            <a:endParaRPr lang="en-US" sz="6200" dirty="0" smtClean="0">
              <a:latin typeface="Arial" pitchFamily="34" charset="0"/>
              <a:cs typeface="Arial" pitchFamily="34" charset="0"/>
            </a:endParaRPr>
          </a:p>
          <a:p>
            <a:r>
              <a:rPr lang="el-GR" sz="6200" b="1" dirty="0" smtClean="0">
                <a:latin typeface="Arial" pitchFamily="34" charset="0"/>
                <a:cs typeface="Arial" pitchFamily="34" charset="0"/>
              </a:rPr>
              <a:t>Τμήμα Επιθεώρησης Εργασίας</a:t>
            </a: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a:t>
            </a:r>
            <a:r>
              <a:rPr lang="el-GR" sz="6200" dirty="0" smtClean="0">
                <a:latin typeface="Arial" pitchFamily="34" charset="0"/>
                <a:cs typeface="Arial" pitchFamily="34" charset="0"/>
              </a:rPr>
              <a:t>.: 22405612 / 22405676</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Τηλεομ</a:t>
            </a:r>
            <a:r>
              <a:rPr lang="el-GR" sz="6200" dirty="0" smtClean="0">
                <a:latin typeface="Arial" pitchFamily="34" charset="0"/>
                <a:cs typeface="Arial" pitchFamily="34" charset="0"/>
              </a:rPr>
              <a:t>.: 22663788</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r>
              <a:rPr lang="el-GR" dirty="0" smtClean="0">
                <a:latin typeface="Arial" pitchFamily="34" charset="0"/>
                <a:cs typeface="Arial" pitchFamily="34" charset="0"/>
              </a:rPr>
              <a:t> </a:t>
            </a:r>
            <a:endParaRPr lang="en-US" dirty="0" smtClean="0">
              <a:latin typeface="Arial" pitchFamily="34" charset="0"/>
              <a:cs typeface="Arial" pitchFamily="34" charset="0"/>
            </a:endParaRPr>
          </a:p>
          <a:p>
            <a:pPr>
              <a:buNone/>
            </a:pPr>
            <a:r>
              <a:rPr lang="el-GR"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l-GR" dirty="0" smtClean="0">
                <a:latin typeface="Arial" pitchFamily="34" charset="0"/>
                <a:cs typeface="Arial" pitchFamily="34" charset="0"/>
              </a:rPr>
              <a:t>Πληροφορίες</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l-GR" i="1" dirty="0" smtClean="0"/>
              <a:t>Σημειώνεται ενημερωτικά για λόγους έγκαιρης εξέτασης της αίτησης για απασχόληση παιδιού σε δραστηριότητα πολιτιστικής, καλλιτεχνικής, αθλητικής ή διαφημιστικής φύσεως ότι η γραπτή εκτίμηση των κινδύνων θα πρέπει να ετοιμάζεται από τον εργοδότη προτού οι νέοι αρχίσουν την εργασία τους και να υποβάλλεται στο Τμήμα Εργασίας μαζί με την εν λόγω αίτηση για έκδοση άδειας απασχόλησης παιδιού σε δραστηριότητα πολιτιστικής, καλλιτεχνικής, αθλητικής ή διαφημιστικής φύσεως.</a:t>
            </a:r>
            <a:endParaRPr lang="en-US" dirty="0" smtClean="0"/>
          </a:p>
          <a:p>
            <a:endParaRPr lang="en-US" dirty="0"/>
          </a:p>
        </p:txBody>
      </p:sp>
      <p:sp>
        <p:nvSpPr>
          <p:cNvPr id="3" name="Title 2"/>
          <p:cNvSpPr>
            <a:spLocks noGrp="1"/>
          </p:cNvSpPr>
          <p:nvPr>
            <p:ph type="title"/>
          </p:nvPr>
        </p:nvSpPr>
        <p:spPr/>
        <p:txBody>
          <a:bodyPr/>
          <a:lstStyle/>
          <a:p>
            <a:r>
              <a:rPr lang="en-US" dirty="0" smtClean="0"/>
              <a:t> </a:t>
            </a:r>
            <a:r>
              <a:rPr lang="el-GR" smtClean="0"/>
              <a:t>Σημείωση</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Σκοπός των περί Προστασίας των Νέων κατά των Απασχόληση Νόμων 2001 και 2012 είναι να προστατεύει κάθε πρόσωπο ηλικίας κάτω των 18 ετών στην απασχόληση. </a:t>
            </a:r>
            <a:endParaRPr lang="en-US" dirty="0"/>
          </a:p>
          <a:p>
            <a:endParaRPr lang="en-US" dirty="0"/>
          </a:p>
        </p:txBody>
      </p:sp>
      <p:sp>
        <p:nvSpPr>
          <p:cNvPr id="2" name="Title 1"/>
          <p:cNvSpPr>
            <a:spLocks noGrp="1"/>
          </p:cNvSpPr>
          <p:nvPr>
            <p:ph type="title"/>
          </p:nvPr>
        </p:nvSpPr>
        <p:spPr/>
        <p:txBody>
          <a:bodyPr>
            <a:normAutofit fontScale="90000"/>
          </a:bodyPr>
          <a:lstStyle/>
          <a:p>
            <a:r>
              <a:rPr lang="el-GR" dirty="0"/>
              <a:t>Σκοπός του Νόμου και των Κανονισμών</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l-GR" sz="2000" dirty="0" smtClean="0">
                <a:latin typeface="Arial" pitchFamily="34" charset="0"/>
                <a:cs typeface="Arial" pitchFamily="34" charset="0"/>
              </a:rPr>
              <a:t>Ο Νόμος </a:t>
            </a:r>
            <a:r>
              <a:rPr lang="el-GR" sz="2000" b="1" dirty="0" smtClean="0">
                <a:latin typeface="Arial" pitchFamily="34" charset="0"/>
                <a:cs typeface="Arial" pitchFamily="34" charset="0"/>
              </a:rPr>
              <a:t>καλύπτει </a:t>
            </a:r>
            <a:r>
              <a:rPr lang="el-GR" sz="2000" dirty="0" smtClean="0">
                <a:latin typeface="Arial" pitchFamily="34" charset="0"/>
                <a:cs typeface="Arial" pitchFamily="34" charset="0"/>
              </a:rPr>
              <a:t>την απασχόληση νέου από κάθε εργοδότη: </a:t>
            </a:r>
            <a:endParaRPr lang="en-US" sz="2000" dirty="0" smtClean="0">
              <a:latin typeface="Arial" pitchFamily="34" charset="0"/>
              <a:cs typeface="Arial" pitchFamily="34" charset="0"/>
            </a:endParaRPr>
          </a:p>
          <a:p>
            <a:pPr lvl="0"/>
            <a:r>
              <a:rPr lang="el-GR" sz="2000" dirty="0" err="1" smtClean="0">
                <a:latin typeface="Arial" pitchFamily="34" charset="0"/>
                <a:cs typeface="Arial" pitchFamily="34" charset="0"/>
              </a:rPr>
              <a:t>Μαθητευ</a:t>
            </a:r>
            <a:r>
              <a:rPr lang="en-US" sz="2000" dirty="0" smtClean="0">
                <a:latin typeface="Arial" pitchFamily="34" charset="0"/>
                <a:cs typeface="Arial" pitchFamily="34" charset="0"/>
              </a:rPr>
              <a:t>ó</a:t>
            </a:r>
            <a:r>
              <a:rPr lang="el-GR" sz="2000" dirty="0" err="1" smtClean="0">
                <a:latin typeface="Arial" pitchFamily="34" charset="0"/>
                <a:cs typeface="Arial" pitchFamily="34" charset="0"/>
              </a:rPr>
              <a:t>μενου</a:t>
            </a:r>
            <a:endParaRPr lang="en-US" sz="2000" dirty="0" smtClean="0">
              <a:latin typeface="Arial" pitchFamily="34" charset="0"/>
              <a:cs typeface="Arial" pitchFamily="34" charset="0"/>
            </a:endParaRPr>
          </a:p>
          <a:p>
            <a:pPr lvl="0"/>
            <a:r>
              <a:rPr lang="el-GR" sz="2000" dirty="0" smtClean="0">
                <a:latin typeface="Arial" pitchFamily="34" charset="0"/>
                <a:cs typeface="Arial" pitchFamily="34" charset="0"/>
              </a:rPr>
              <a:t>Παιδιού ( νέος που δεν έχει συμπληρώσει το 15 έτος της ηλικίας) </a:t>
            </a:r>
            <a:r>
              <a:rPr lang="el-GR" sz="2000" b="1" dirty="0" smtClean="0">
                <a:latin typeface="Arial" pitchFamily="34" charset="0"/>
                <a:cs typeface="Arial" pitchFamily="34" charset="0"/>
              </a:rPr>
              <a:t>υπό προϋποθέσεις.</a:t>
            </a:r>
            <a:endParaRPr lang="en-US" sz="2000" dirty="0" smtClean="0">
              <a:latin typeface="Arial" pitchFamily="34" charset="0"/>
              <a:cs typeface="Arial" pitchFamily="34" charset="0"/>
            </a:endParaRPr>
          </a:p>
          <a:p>
            <a:pPr lvl="0"/>
            <a:r>
              <a:rPr lang="el-GR" sz="2000" dirty="0" smtClean="0">
                <a:latin typeface="Arial" pitchFamily="34" charset="0"/>
                <a:cs typeface="Arial" pitchFamily="34" charset="0"/>
              </a:rPr>
              <a:t>Έφηβου ( νέος που έχει συμπληρώσει το 15 έτος αλλά κάτω των 18 ετών) </a:t>
            </a:r>
            <a:r>
              <a:rPr lang="el-GR" sz="2000" b="1" dirty="0" smtClean="0">
                <a:latin typeface="Arial" pitchFamily="34" charset="0"/>
                <a:cs typeface="Arial" pitchFamily="34" charset="0"/>
              </a:rPr>
              <a:t>υπό προϋποθέσεις.</a:t>
            </a:r>
          </a:p>
          <a:p>
            <a:pPr lvl="0">
              <a:buNone/>
            </a:pPr>
            <a:endParaRPr lang="en-US" sz="2000" dirty="0" smtClean="0">
              <a:latin typeface="Arial" pitchFamily="34" charset="0"/>
              <a:cs typeface="Arial" pitchFamily="34" charset="0"/>
            </a:endParaRPr>
          </a:p>
          <a:p>
            <a:pPr>
              <a:buNone/>
            </a:pPr>
            <a:r>
              <a:rPr lang="el-GR" sz="2200" dirty="0" smtClean="0">
                <a:latin typeface="Arial" pitchFamily="34" charset="0"/>
                <a:cs typeface="Arial" pitchFamily="34" charset="0"/>
              </a:rPr>
              <a:t>Ο Νόμος </a:t>
            </a:r>
            <a:r>
              <a:rPr lang="el-GR" sz="2200" b="1" dirty="0" smtClean="0">
                <a:latin typeface="Arial" pitchFamily="34" charset="0"/>
                <a:cs typeface="Arial" pitchFamily="34" charset="0"/>
              </a:rPr>
              <a:t>δεν καλύπτει </a:t>
            </a:r>
            <a:r>
              <a:rPr lang="el-GR" sz="2200" dirty="0" smtClean="0">
                <a:latin typeface="Arial" pitchFamily="34" charset="0"/>
                <a:cs typeface="Arial" pitchFamily="34" charset="0"/>
              </a:rPr>
              <a:t>την περιστασιακή ή σύντομη διάρκεια απασχόληση που θεωρείται ότι δεν βλάπτει, δεν ζημιώνει και δεν είναι επικίνδυνη για τους έφηβους που απασχολούνται σε οικογενειακή επιχείρηση.</a:t>
            </a:r>
            <a:endParaRPr lang="en-US" sz="2200" dirty="0" smtClean="0">
              <a:latin typeface="Arial" pitchFamily="34" charset="0"/>
              <a:cs typeface="Arial" pitchFamily="34" charset="0"/>
            </a:endParaRPr>
          </a:p>
          <a:p>
            <a:pPr>
              <a:buNone/>
            </a:pPr>
            <a:endParaRPr lang="en-US" dirty="0"/>
          </a:p>
        </p:txBody>
      </p:sp>
      <p:sp>
        <p:nvSpPr>
          <p:cNvPr id="3" name="Title 2"/>
          <p:cNvSpPr>
            <a:spLocks noGrp="1"/>
          </p:cNvSpPr>
          <p:nvPr>
            <p:ph type="title"/>
          </p:nvPr>
        </p:nvSpPr>
        <p:spPr/>
        <p:txBody>
          <a:bodyPr>
            <a:normAutofit fontScale="90000"/>
          </a:bodyPr>
          <a:lstStyle/>
          <a:p>
            <a:r>
              <a:rPr lang="en-US" dirty="0" smtClean="0"/>
              <a:t> </a:t>
            </a:r>
            <a:r>
              <a:rPr lang="el-GR" dirty="0" smtClean="0"/>
              <a:t/>
            </a:r>
            <a:br>
              <a:rPr lang="el-GR" dirty="0" smtClean="0"/>
            </a:br>
            <a:r>
              <a:rPr lang="el-GR" dirty="0" smtClean="0"/>
              <a:t/>
            </a:r>
            <a:br>
              <a:rPr lang="el-GR" dirty="0" smtClean="0"/>
            </a:br>
            <a:r>
              <a:rPr lang="el-GR" sz="2700" dirty="0" smtClean="0">
                <a:latin typeface="Arial" pitchFamily="34" charset="0"/>
                <a:cs typeface="Arial" pitchFamily="34" charset="0"/>
              </a:rPr>
              <a:t>Κάλυψη</a:t>
            </a:r>
            <a:r>
              <a:rPr lang="en-US" sz="2700" dirty="0" smtClean="0">
                <a:latin typeface="Arial" pitchFamily="34" charset="0"/>
                <a:cs typeface="Arial" pitchFamily="34" charset="0"/>
              </a:rPr>
              <a:t> </a:t>
            </a:r>
            <a:r>
              <a:rPr lang="el-GR" sz="2700" dirty="0" smtClean="0">
                <a:latin typeface="Arial" pitchFamily="34" charset="0"/>
                <a:cs typeface="Arial" pitchFamily="34" charset="0"/>
              </a:rPr>
              <a:t>από το Νόμο και </a:t>
            </a:r>
            <a:br>
              <a:rPr lang="el-GR" sz="2700" dirty="0" smtClean="0">
                <a:latin typeface="Arial" pitchFamily="34" charset="0"/>
                <a:cs typeface="Arial" pitchFamily="34" charset="0"/>
              </a:rPr>
            </a:br>
            <a:r>
              <a:rPr lang="el-GR" sz="2700" dirty="0" smtClean="0">
                <a:latin typeface="Arial" pitchFamily="34" charset="0"/>
                <a:cs typeface="Arial" pitchFamily="34" charset="0"/>
              </a:rPr>
              <a:t>Τι εξαιρείται</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458200" cy="5016691"/>
          </a:xfrm>
        </p:spPr>
        <p:txBody>
          <a:bodyPr>
            <a:normAutofit fontScale="25000" lnSpcReduction="20000"/>
          </a:bodyPr>
          <a:lstStyle/>
          <a:p>
            <a:r>
              <a:rPr lang="el-GR" sz="6400" dirty="0" smtClean="0">
                <a:latin typeface="Arial" pitchFamily="34" charset="0"/>
                <a:cs typeface="Arial" pitchFamily="34" charset="0"/>
              </a:rPr>
              <a:t>Η απασχόληση παιδιών </a:t>
            </a:r>
            <a:r>
              <a:rPr lang="el-GR" sz="6400" b="1" dirty="0" smtClean="0">
                <a:latin typeface="Arial" pitchFamily="34" charset="0"/>
                <a:cs typeface="Arial" pitchFamily="34" charset="0"/>
              </a:rPr>
              <a:t>απαγορεύετα</a:t>
            </a:r>
            <a:r>
              <a:rPr lang="el-GR" sz="6400" dirty="0" smtClean="0">
                <a:latin typeface="Arial" pitchFamily="34" charset="0"/>
                <a:cs typeface="Arial" pitchFamily="34" charset="0"/>
              </a:rPr>
              <a:t>ι, εκτός στις περιπτώσεις: </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Τοποθέτησης παιδιού που έχει συμπληρώσει το 14 έτος της ηλικίας και αποφοίτησε από το γυμνάσιο ή </a:t>
            </a:r>
            <a:r>
              <a:rPr lang="el-GR" sz="6400" dirty="0" err="1" smtClean="0">
                <a:latin typeface="Arial" pitchFamily="34" charset="0"/>
                <a:cs typeface="Arial" pitchFamily="34" charset="0"/>
              </a:rPr>
              <a:t>απαλλάγηκε</a:t>
            </a:r>
            <a:r>
              <a:rPr lang="el-GR" sz="6400" dirty="0" smtClean="0">
                <a:latin typeface="Arial" pitchFamily="34" charset="0"/>
                <a:cs typeface="Arial" pitchFamily="34" charset="0"/>
              </a:rPr>
              <a:t> από την υποχρεωτική φοίτηση σε αυτό, μπορεί να τοποθετηθεί σε συνδυασμένο πρόγραμμα εργασίας/κατάρτισης, μετά από εξασφάλιση ειδικής άδειας από τον Υπουργό Εργασίας, Πρόνοιας και Κοινωνικών Ασφαλίσεων και όπως προβλέπεται </a:t>
            </a:r>
            <a:r>
              <a:rPr lang="el-GR" sz="6400" b="1" dirty="0" smtClean="0">
                <a:latin typeface="Arial" pitchFamily="34" charset="0"/>
                <a:cs typeface="Arial" pitchFamily="34" charset="0"/>
              </a:rPr>
              <a:t>στους περί Προστασίας των Νέων Κανονισμούς του 2012</a:t>
            </a:r>
            <a:r>
              <a:rPr lang="el-GR" sz="6400" dirty="0" smtClean="0">
                <a:latin typeface="Arial" pitchFamily="34" charset="0"/>
                <a:cs typeface="Arial" pitchFamily="34" charset="0"/>
              </a:rPr>
              <a:t>.</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 Συμμετοχής παιδιού σε δραστηριότητα πολιτιστικής, καλλιτεχνικής, αθλητικής ή διαφημιστικής φύσεως μετά από εξασφάλιση άδειας από τον Διευθυντή Τμήματος Εργασίας και εφόσον μετά από αξιολόγηση, είναι προς το συμφέρον του παιδιού.  Η άδεια χορηγείται  για διάρκεια 3 μηνών (ετήσια) εντός των οποίων διεξάγεται η αναφερόμενη δραστηριότητα.  Κάθε παιδί για το οποίο εκδίδεται άδεια πρέπει, κατά τη διάρκεια των ωρών απασχόλησης του, να συνοδεύεται από τον γονέα ή κηδεμόνα του ή από άλλο εξουσιοδοτημένο άτομο  σύμφωνα με τις σχετικές πρόνοιες των </a:t>
            </a:r>
            <a:r>
              <a:rPr lang="el-GR" sz="6400" b="1" dirty="0" smtClean="0">
                <a:latin typeface="Arial" pitchFamily="34" charset="0"/>
                <a:cs typeface="Arial" pitchFamily="34" charset="0"/>
              </a:rPr>
              <a:t>περί Προστασίας των Νέων Κανονισμών του 2012</a:t>
            </a:r>
            <a:r>
              <a:rPr lang="el-GR" sz="6400" dirty="0" smtClean="0">
                <a:latin typeface="Arial" pitchFamily="34" charset="0"/>
                <a:cs typeface="Arial" pitchFamily="34" charset="0"/>
              </a:rPr>
              <a:t>.  Επίσης,  για τη χορήγηση της σχετικής άδειας πρέπει να διασφαλίζεται ότι δεν βλάπτεται η ασφάλεια, η υγεία (σωματική και ψυχική) και η σωματική, πνευματική ηθική και κοινωνική ανάπτυξη του παιδιού.</a:t>
            </a:r>
          </a:p>
          <a:p>
            <a:pPr lvl="0">
              <a:buNone/>
            </a:pPr>
            <a:r>
              <a:rPr lang="el-GR" sz="6400" dirty="0" smtClean="0">
                <a:latin typeface="Arial" pitchFamily="34" charset="0"/>
                <a:cs typeface="Arial" pitchFamily="34" charset="0"/>
              </a:rPr>
              <a:t> </a:t>
            </a:r>
            <a:endParaRPr lang="en-US" sz="6400" dirty="0" smtClean="0">
              <a:latin typeface="Arial" pitchFamily="34" charset="0"/>
              <a:cs typeface="Arial" pitchFamily="34" charset="0"/>
            </a:endParaRPr>
          </a:p>
          <a:p>
            <a:r>
              <a:rPr lang="el-GR" sz="6400" dirty="0" smtClean="0">
                <a:latin typeface="Arial" pitchFamily="34" charset="0"/>
                <a:cs typeface="Arial" pitchFamily="34" charset="0"/>
              </a:rPr>
              <a:t>Ο χρόνος απασχόλησης των παιδιών σε πολιτιστικές, καλλιτεχνικές, αθλητικές ή διαφημιστικές δραστηριότητες δεν επιτρέπεται να υπερβαίνει:</a:t>
            </a:r>
            <a:endParaRPr lang="en-US" sz="6400" dirty="0" smtClean="0">
              <a:latin typeface="Arial" pitchFamily="34" charset="0"/>
              <a:cs typeface="Arial" pitchFamily="34" charset="0"/>
            </a:endParaRPr>
          </a:p>
          <a:p>
            <a:pPr>
              <a:buNone/>
            </a:pPr>
            <a:r>
              <a:rPr lang="el-GR" sz="6400" dirty="0" smtClean="0">
                <a:latin typeface="Arial" pitchFamily="34" charset="0"/>
                <a:cs typeface="Arial" pitchFamily="34" charset="0"/>
              </a:rPr>
              <a:t> </a:t>
            </a:r>
            <a:endParaRPr lang="en-US" sz="6400" dirty="0" smtClean="0">
              <a:latin typeface="Arial" pitchFamily="34" charset="0"/>
              <a:cs typeface="Arial" pitchFamily="34" charset="0"/>
            </a:endParaRPr>
          </a:p>
          <a:p>
            <a:pPr lvl="1"/>
            <a:r>
              <a:rPr lang="el-GR" sz="5600" dirty="0" smtClean="0">
                <a:latin typeface="Arial" pitchFamily="34" charset="0"/>
                <a:cs typeface="Arial" pitchFamily="34" charset="0"/>
              </a:rPr>
              <a:t>Δύο (2) ώρες την ημέρα για παιδιά έως έξι (6) ετών</a:t>
            </a:r>
            <a:endParaRPr lang="en-US" sz="5600" dirty="0" smtClean="0">
              <a:latin typeface="Arial" pitchFamily="34" charset="0"/>
              <a:cs typeface="Arial" pitchFamily="34" charset="0"/>
            </a:endParaRPr>
          </a:p>
          <a:p>
            <a:pPr lvl="1"/>
            <a:r>
              <a:rPr lang="el-GR" sz="5600" dirty="0" err="1" smtClean="0">
                <a:latin typeface="Arial" pitchFamily="34" charset="0"/>
                <a:cs typeface="Arial" pitchFamily="34" charset="0"/>
              </a:rPr>
              <a:t>Τρείς</a:t>
            </a:r>
            <a:r>
              <a:rPr lang="el-GR" sz="5600" dirty="0" smtClean="0">
                <a:latin typeface="Arial" pitchFamily="34" charset="0"/>
                <a:cs typeface="Arial" pitchFamily="34" charset="0"/>
              </a:rPr>
              <a:t> (3) ώρες την ημέρα για παιδιά από επτά (7) έως δώδεκα (12) ετών και</a:t>
            </a:r>
            <a:endParaRPr lang="en-US" sz="5600" dirty="0" smtClean="0">
              <a:latin typeface="Arial" pitchFamily="34" charset="0"/>
              <a:cs typeface="Arial" pitchFamily="34" charset="0"/>
            </a:endParaRPr>
          </a:p>
          <a:p>
            <a:pPr lvl="1"/>
            <a:r>
              <a:rPr lang="el-GR" sz="5600" dirty="0" smtClean="0">
                <a:latin typeface="Arial" pitchFamily="34" charset="0"/>
                <a:cs typeface="Arial" pitchFamily="34" charset="0"/>
              </a:rPr>
              <a:t>Τέσσερις (4) ώρες  την ημέρα για παιδιά από δεκατριών (13) έως δεκαπέντε (15) ετών</a:t>
            </a:r>
            <a:endParaRPr lang="en-US" sz="5600"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533400" y="274638"/>
            <a:ext cx="8153400" cy="868362"/>
          </a:xfrm>
        </p:spPr>
        <p:txBody>
          <a:bodyPr>
            <a:normAutofit fontScale="90000"/>
          </a:bodyPr>
          <a:lstStyle/>
          <a:p>
            <a:r>
              <a:rPr lang="el-GR" sz="3600" dirty="0" smtClean="0"/>
              <a:t/>
            </a:r>
            <a:br>
              <a:rPr lang="el-GR" sz="3600" dirty="0" smtClean="0"/>
            </a:br>
            <a:r>
              <a:rPr lang="el-GR" sz="3600" dirty="0" smtClean="0">
                <a:latin typeface="Arial" pitchFamily="34" charset="0"/>
                <a:cs typeface="Arial" pitchFamily="34" charset="0"/>
              </a:rPr>
              <a:t>Απασχόληση παιδιών</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0"/>
            <a:ext cx="8382000" cy="5245291"/>
          </a:xfrm>
        </p:spPr>
        <p:txBody>
          <a:bodyPr>
            <a:normAutofit fontScale="92500" lnSpcReduction="10000"/>
          </a:bodyPr>
          <a:lstStyle/>
          <a:p>
            <a:pPr lvl="0"/>
            <a:r>
              <a:rPr lang="el-GR" dirty="0" smtClean="0">
                <a:latin typeface="Arial" pitchFamily="34" charset="0"/>
                <a:cs typeface="Arial" pitchFamily="34" charset="0"/>
              </a:rPr>
              <a:t>Απαγορεύεται η υπερωριακή απασχόληση</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Απαγορεύεται η απασχόληση τη νύχτα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Οι ώρες εργασίας δεν μπορούν να υπερβούν τις 36 ώρες την εβδομάδα ή τις 7 ώρες και 15 λεπτά την ημέρα.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Για κάθε περίοδο 24 ωρών πρέπει να παρέχεται συνεχής περίοδος ανάπαυσης 14 συνεχών ωρών.</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Να παρέχεται ελάχιστη εβδομαδιαία ανάπαυση 48 συνεχών ωρών.</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Απαγορεύεται η απασχόληση από τις ώρες 19.00 έως 07.00 και για τους μήνες Ιούνιο μέχρι Σεπτέμβριο μεταξύ των ωρών 20.00 έως 07.00 σε δραστηριότητες πολιτιστικής, καλλιτεχνικής, αθλητικής, ή διαφημιστικής φύσεως.</a:t>
            </a:r>
            <a:endParaRPr lang="en-US" dirty="0" smtClean="0">
              <a:latin typeface="Arial" pitchFamily="34" charset="0"/>
              <a:cs typeface="Arial" pitchFamily="34" charset="0"/>
            </a:endParaRPr>
          </a:p>
          <a:p>
            <a:pPr>
              <a:buNone/>
            </a:pPr>
            <a:endParaRPr lang="en-US" dirty="0"/>
          </a:p>
        </p:txBody>
      </p:sp>
      <p:sp>
        <p:nvSpPr>
          <p:cNvPr id="3" name="Title 2"/>
          <p:cNvSpPr>
            <a:spLocks noGrp="1"/>
          </p:cNvSpPr>
          <p:nvPr>
            <p:ph type="title"/>
          </p:nvPr>
        </p:nvSpPr>
        <p:spPr>
          <a:xfrm>
            <a:off x="381000" y="0"/>
            <a:ext cx="8305800" cy="685800"/>
          </a:xfrm>
        </p:spPr>
        <p:txBody>
          <a:bodyPr>
            <a:normAutofit fontScale="90000"/>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l-GR" sz="3600" dirty="0" smtClean="0">
                <a:latin typeface="Arial" pitchFamily="34" charset="0"/>
                <a:cs typeface="Arial" pitchFamily="34" charset="0"/>
              </a:rPr>
              <a:t>Όροι Απασχόλησης παιδιού</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458200" cy="5321491"/>
          </a:xfrm>
        </p:spPr>
        <p:txBody>
          <a:bodyPr>
            <a:noAutofit/>
          </a:bodyPr>
          <a:lstStyle/>
          <a:p>
            <a:pPr lvl="0"/>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Απαγορεύεται κατ’ αρχή η απασχόληση εφήβου σε οποιαδήποτε εργασία μεταξύ των ωρών 23.00 και 07.00.</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Η απασχόληση εφήβων που έχουν συμπληρώσει το 16</a:t>
            </a:r>
            <a:r>
              <a:rPr lang="el-GR" sz="1400" baseline="30000" dirty="0" smtClean="0">
                <a:latin typeface="Arial" pitchFamily="34" charset="0"/>
                <a:cs typeface="Arial" pitchFamily="34" charset="0"/>
              </a:rPr>
              <a:t>ο </a:t>
            </a:r>
            <a:r>
              <a:rPr lang="el-GR" sz="1400" dirty="0" smtClean="0">
                <a:latin typeface="Arial" pitchFamily="34" charset="0"/>
                <a:cs typeface="Arial" pitchFamily="34" charset="0"/>
              </a:rPr>
              <a:t>έτος της ηλικίας τους μπορεί να επιτρέπεται τη νύχτα και σύμφωνα με τους περί Προστασίας των Νέων Κανονισμούς του 2012 νοούμενου:</a:t>
            </a:r>
            <a:endParaRPr lang="en-US" sz="1400" dirty="0" smtClean="0">
              <a:latin typeface="Arial" pitchFamily="34" charset="0"/>
              <a:cs typeface="Arial" pitchFamily="34" charset="0"/>
            </a:endParaRPr>
          </a:p>
          <a:p>
            <a:pPr>
              <a:buNone/>
            </a:pPr>
            <a:r>
              <a:rPr lang="el-GR" sz="1400" dirty="0" smtClean="0">
                <a:latin typeface="Arial" pitchFamily="34" charset="0"/>
                <a:cs typeface="Arial" pitchFamily="34" charset="0"/>
              </a:rPr>
              <a:t>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η επόμενη ημέρα της ημέρας εργασίας δεν είναι σχολική ημέρα, εάν ο έφηβος φοιτά σε σχολείο</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ο μέγιστος αριθμός ημερών απασχόλησης κατά τις ώρες απαγόρευσης δεν υπερβαίνει τις τρεις (3) εβδομαδιαίως</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ο έφηβος ενημερώνεται εκ των προτέρων και τουλάχιστον σαράντα οκτώ (48) ώρες πριν την έναρξη της ημέρας τέτοιας απασχόλησης.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σε περίπτωση που ο έφηβος δεν μπορεί, για εύλογη αιτία, να απασχοληθεί κατά τις ώρες απαγόρευσης, τότε ο εργοδότης προβαίνει σε διευθετήσεις, έτσι ώστε να </a:t>
            </a:r>
            <a:r>
              <a:rPr lang="el-GR" sz="1400" dirty="0" err="1" smtClean="0">
                <a:latin typeface="Arial" pitchFamily="34" charset="0"/>
                <a:cs typeface="Arial" pitchFamily="34" charset="0"/>
              </a:rPr>
              <a:t>απαλλαγεί</a:t>
            </a:r>
            <a:r>
              <a:rPr lang="el-GR" sz="1400" dirty="0" smtClean="0">
                <a:latin typeface="Arial" pitchFamily="34" charset="0"/>
                <a:cs typeface="Arial" pitchFamily="34" charset="0"/>
              </a:rPr>
              <a:t> από τη συγκεκριμένη υποχρέωση.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Η απασχόληση των πιο πάνω εφήβων επιτρέπεται σε συγκεκριμένους τομείς απασχόλησης (Ναυτιλία ή αλιεία, νοσοκομεία, στέγες ηλικιωμένων, πολιτιστικά, αθλητικά, εργασίες διαφημιστικής φύσεως, ξενοδοχεία, εστιατόρια, καφετερίες και αρτοποιεία, ταχυδρομεία ή για τη διανομή εφημερίδων) και εφόσον δεν υπάρχει κάλυψη με άλλο τρόπο ή συνδυάζεται με εκπαίδευση/κατάρτιση.</a:t>
            </a:r>
            <a:endParaRPr lang="en-US" sz="1400" dirty="0" smtClean="0">
              <a:latin typeface="Arial" pitchFamily="34" charset="0"/>
              <a:cs typeface="Arial" pitchFamily="34" charset="0"/>
            </a:endParaRPr>
          </a:p>
          <a:p>
            <a:pPr>
              <a:buNone/>
            </a:pPr>
            <a:r>
              <a:rPr lang="el-GR" sz="1400" dirty="0" smtClean="0">
                <a:latin typeface="Arial" pitchFamily="34" charset="0"/>
                <a:cs typeface="Arial" pitchFamily="34" charset="0"/>
              </a:rPr>
              <a:t>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Προηγούμενη ενημέρωση του Τμήματος Εργασίας</a:t>
            </a:r>
            <a:endParaRPr lang="en-US" sz="1400" dirty="0" smtClean="0">
              <a:latin typeface="Arial" pitchFamily="34" charset="0"/>
              <a:cs typeface="Arial" pitchFamily="34" charset="0"/>
            </a:endParaRPr>
          </a:p>
          <a:p>
            <a:endParaRPr lang="en-US" sz="1800" dirty="0"/>
          </a:p>
        </p:txBody>
      </p:sp>
      <p:sp>
        <p:nvSpPr>
          <p:cNvPr id="3" name="Title 2"/>
          <p:cNvSpPr>
            <a:spLocks noGrp="1"/>
          </p:cNvSpPr>
          <p:nvPr>
            <p:ph type="title"/>
          </p:nvPr>
        </p:nvSpPr>
        <p:spPr>
          <a:xfrm>
            <a:off x="533400" y="274638"/>
            <a:ext cx="8153400" cy="487362"/>
          </a:xfrm>
        </p:spPr>
        <p:txBody>
          <a:bodyPr>
            <a:normAutofit fontScale="90000"/>
          </a:bodyPr>
          <a:lstStyle/>
          <a:p>
            <a:r>
              <a:rPr lang="en-US" dirty="0" smtClean="0"/>
              <a:t/>
            </a:r>
            <a:br>
              <a:rPr lang="en-US" dirty="0" smtClean="0"/>
            </a:br>
            <a:r>
              <a:rPr lang="el-GR" sz="3600" dirty="0" smtClean="0">
                <a:latin typeface="Arial" pitchFamily="34" charset="0"/>
                <a:cs typeface="Arial" pitchFamily="34" charset="0"/>
              </a:rPr>
              <a:t>Απασχόληση εφήβων</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lnSpcReduction="20000"/>
          </a:bodyPr>
          <a:lstStyle/>
          <a:p>
            <a:pPr lvl="0"/>
            <a:r>
              <a:rPr lang="el-GR" dirty="0" smtClean="0">
                <a:latin typeface="Arial" pitchFamily="34" charset="0"/>
                <a:cs typeface="Arial" pitchFamily="34" charset="0"/>
              </a:rPr>
              <a:t>Απαγορεύεται η υπερωριακή απασχόληση</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Αν η εργασία υπερβαίνει τις 4,5 συνεχόμενες ώρες ημερησίως, ο έφηβος δικαιούται διάλειμμα 30 τουλάχιστο συνεχών λεπτών</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Οι ώρες εργασίας δεν επιτρέπεται  να υπερβαίνουν τις 7 ώρες και 45 λεπτά την ημέρα ή 38 ώρες την εβδομάδα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Έφηβοι κάτω των 16 ετών δεν επιτρέπεται να υπερβαίνουν τις 7 ώρες και 15 λεπτά την ημέρα ή 36 ώρες την εβδομάδα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Δικαιούνται 12ωρη συνεχή ανάπαυση ανά 24ωρο και 48ωρη ανάπαυση ανά εβδομάδα με την επιφύλαξη σε ορισμένους τομείς σύμφωνα με τους </a:t>
            </a:r>
            <a:r>
              <a:rPr lang="el-GR" b="1" dirty="0" smtClean="0">
                <a:latin typeface="Arial" pitchFamily="34" charset="0"/>
                <a:cs typeface="Arial" pitchFamily="34" charset="0"/>
              </a:rPr>
              <a:t>περί Προστασίας των Νέων Κανονισμούς του 2012</a:t>
            </a:r>
            <a:r>
              <a:rPr lang="el-GR" dirty="0" smtClean="0">
                <a:latin typeface="Arial" pitchFamily="34" charset="0"/>
                <a:cs typeface="Arial" pitchFamily="34" charset="0"/>
              </a:rPr>
              <a:t>, όπου δύναται η εβδομαδιαία ανάπαυση να μειωθεί σε τριάντα έξι (36) συνεχόμενες ώρες.</a:t>
            </a:r>
            <a:endParaRPr lang="en-US"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609600" y="274638"/>
            <a:ext cx="8077200" cy="563562"/>
          </a:xfrm>
        </p:spPr>
        <p:txBody>
          <a:bodyPr>
            <a:normAutofit fontScale="90000"/>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l-GR" sz="3600" dirty="0" smtClean="0">
                <a:latin typeface="Arial" pitchFamily="34" charset="0"/>
                <a:cs typeface="Arial" pitchFamily="34" charset="0"/>
              </a:rPr>
              <a:t>Όροι Απασχόλησης εφήβων</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305800" cy="5245291"/>
          </a:xfrm>
        </p:spPr>
        <p:txBody>
          <a:bodyPr>
            <a:normAutofit fontScale="25000" lnSpcReduction="20000"/>
          </a:bodyPr>
          <a:lstStyle/>
          <a:p>
            <a:pPr lvl="0"/>
            <a:r>
              <a:rPr lang="el-GR" sz="6400" dirty="0" smtClean="0">
                <a:latin typeface="Arial" pitchFamily="34" charset="0"/>
                <a:cs typeface="Arial" pitchFamily="34" charset="0"/>
              </a:rPr>
              <a:t>Βάρος απόδειξης ότι ο νέος δεν απασχολείται στην επιχείρηση φέρει ο εργοδότης. Ειδικότερα νέος ο οποίος έχει βρεθεί σε οποιοδήποτε χρόνο εντός ή στα υποστατικά επιχείρησης, στην οποία διεξάγεται εργασία ή στην οποία μηχάνημα βρίσκεται σε κίνηση </a:t>
            </a:r>
            <a:r>
              <a:rPr lang="el-GR" sz="6400" dirty="0" err="1" smtClean="0">
                <a:latin typeface="Arial" pitchFamily="34" charset="0"/>
                <a:cs typeface="Arial" pitchFamily="34" charset="0"/>
              </a:rPr>
              <a:t>κλπ</a:t>
            </a:r>
            <a:r>
              <a:rPr lang="el-GR" sz="6400" dirty="0" smtClean="0">
                <a:latin typeface="Arial" pitchFamily="34" charset="0"/>
                <a:cs typeface="Arial" pitchFamily="34" charset="0"/>
              </a:rPr>
              <a:t> περιλαμβανομένου του διαλείμματος για γεύμα ή ξεκούραση θα θεωρείται ότι απασχολείται στην επιχείρηση μέχρι αποδείξεως του αντιθέτου.</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Καθήκον για παροχή οποιασδήποτε πληροφορίας ή παρουσίασης αρχείου </a:t>
            </a:r>
            <a:r>
              <a:rPr lang="el-GR" sz="6400" dirty="0" err="1" smtClean="0">
                <a:latin typeface="Arial" pitchFamily="34" charset="0"/>
                <a:cs typeface="Arial" pitchFamily="34" charset="0"/>
              </a:rPr>
              <a:t>κλπ</a:t>
            </a:r>
            <a:r>
              <a:rPr lang="el-GR" sz="6400" dirty="0" smtClean="0">
                <a:latin typeface="Arial" pitchFamily="34" charset="0"/>
                <a:cs typeface="Arial" pitchFamily="34" charset="0"/>
              </a:rPr>
              <a:t> σε επιθεωρητή εφόσον του ζητηθεί .</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Υποχρέωση για τήρηση Μητρώου με τα στοιχεία του απασχολούμενου νέου.</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Για κάθε δραστηριότητα στην οποία δραστηριοποιούνται οι νέοι (πρόσωπα ηλικίας κάτω των 18 ετών) ο εργοδότης οφείλει να έχει στη διάθεση του γραπτή εκτίμηση των κινδύνων για την ασφάλεια και υγεία των </a:t>
            </a:r>
            <a:r>
              <a:rPr lang="el-GR" sz="6400" dirty="0" err="1" smtClean="0">
                <a:latin typeface="Arial" pitchFamily="34" charset="0"/>
                <a:cs typeface="Arial" pitchFamily="34" charset="0"/>
              </a:rPr>
              <a:t>εργοδοτουμένων</a:t>
            </a:r>
            <a:r>
              <a:rPr lang="el-GR" sz="6400" dirty="0" smtClean="0">
                <a:latin typeface="Arial" pitchFamily="34" charset="0"/>
                <a:cs typeface="Arial" pitchFamily="34" charset="0"/>
              </a:rPr>
              <a:t> του καθώς και τρίτων προσώπων που επηρεάζονται από τις δραστηριότητές του.  Στην εκτίμηση αυτή να περιλαμβάνονται και οι ειδικοί κίνδυνοι που διατρέχει η ασφάλεια, η υγεία και η ανάπτυξη των νέων, οι οποίοι απορρέουν από την έλλειψη πείρας, από την έλλειψη της επίγνωσης των υφιστάμενων ή δυνητικών κινδύνων ή από τη μη ολοκληρωμένη ανάπτυξή των νέων.  Οι εργασίες που είναι ικανές να προκαλέσουν ειδικούς κινδύνους για τους νέους αναφέρονται στο Παράρτημα Ι των περί Ασφάλειας και Υγείας στην Εργασία (Προστασία των Νέων) Κανονισμών του 2012.  Οι διαδικασίες στις οποίες απαγορεύονται να </a:t>
            </a:r>
            <a:r>
              <a:rPr lang="el-GR" sz="6400" dirty="0" err="1" smtClean="0">
                <a:latin typeface="Arial" pitchFamily="34" charset="0"/>
                <a:cs typeface="Arial" pitchFamily="34" charset="0"/>
              </a:rPr>
              <a:t>εργοδοτούνται</a:t>
            </a:r>
            <a:r>
              <a:rPr lang="el-GR" sz="6400" dirty="0" smtClean="0">
                <a:latin typeface="Arial" pitchFamily="34" charset="0"/>
                <a:cs typeface="Arial" pitchFamily="34" charset="0"/>
              </a:rPr>
              <a:t> νέοι αναφέρονται στο Παράρτημα ΙΙ των υπό αναφορά Κανονισμών.</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Με βάση την πιο πάνω γραπτή εκτίμηση των κινδύνων ο εργοδότης οφείλει να καθορίζει τα προληπτικά και προστατευτικά μέτρα που πρέπει να ληφθούν και αν χρειάζεται το υλικό και τον εξοπλισμό προστασίας που πρέπει να χρησιμοποιηθεί για να διασφαλίζεται η ασφάλεια και η υγεία των προσώπων στην εργασία συμπεριλαμβανομένου και των νεαρών προσώπων. </a:t>
            </a:r>
            <a:endParaRPr lang="en-US" sz="6400" dirty="0" smtClean="0">
              <a:latin typeface="Arial" pitchFamily="34" charset="0"/>
              <a:cs typeface="Arial" pitchFamily="34" charset="0"/>
            </a:endParaRPr>
          </a:p>
          <a:p>
            <a:pPr>
              <a:buNone/>
            </a:pPr>
            <a:r>
              <a:rPr lang="el-GR" sz="6400" dirty="0" smtClean="0"/>
              <a:t> </a:t>
            </a:r>
            <a:endParaRPr lang="en-US" sz="6400" dirty="0" smtClean="0"/>
          </a:p>
          <a:p>
            <a:endParaRPr lang="en-US" dirty="0"/>
          </a:p>
        </p:txBody>
      </p:sp>
      <p:sp>
        <p:nvSpPr>
          <p:cNvPr id="3" name="Title 2"/>
          <p:cNvSpPr>
            <a:spLocks noGrp="1"/>
          </p:cNvSpPr>
          <p:nvPr>
            <p:ph type="title"/>
          </p:nvPr>
        </p:nvSpPr>
        <p:spPr>
          <a:xfrm>
            <a:off x="533400" y="0"/>
            <a:ext cx="8153400" cy="609600"/>
          </a:xfrm>
        </p:spPr>
        <p:txBody>
          <a:bodyPr>
            <a:normAutofit fontScale="90000"/>
          </a:bodyPr>
          <a:lstStyle/>
          <a:p>
            <a:r>
              <a:rPr lang="en-US" dirty="0" smtClean="0"/>
              <a:t/>
            </a:r>
            <a:br>
              <a:rPr lang="en-US" dirty="0" smtClean="0"/>
            </a:br>
            <a:r>
              <a:rPr lang="el-GR" sz="3100" dirty="0" smtClean="0">
                <a:latin typeface="Arial" pitchFamily="34" charset="0"/>
                <a:cs typeface="Arial" pitchFamily="34" charset="0"/>
              </a:rPr>
              <a:t>Ευθύνη εργοδοτών</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5169091"/>
          </a:xfrm>
        </p:spPr>
        <p:txBody>
          <a:bodyPr/>
          <a:lstStyle/>
          <a:p>
            <a:r>
              <a:rPr lang="el-GR" dirty="0" smtClean="0">
                <a:latin typeface="Arial" pitchFamily="34" charset="0"/>
                <a:cs typeface="Arial" pitchFamily="34" charset="0"/>
              </a:rPr>
              <a:t>Ο Υπουργός Εργασίας</a:t>
            </a:r>
            <a:r>
              <a:rPr lang="el-GR" smtClean="0">
                <a:latin typeface="Arial" pitchFamily="34" charset="0"/>
                <a:cs typeface="Arial" pitchFamily="34" charset="0"/>
              </a:rPr>
              <a:t>, Πρόνοιας </a:t>
            </a:r>
            <a:r>
              <a:rPr lang="el-GR" dirty="0" smtClean="0">
                <a:latin typeface="Arial" pitchFamily="34" charset="0"/>
                <a:cs typeface="Arial" pitchFamily="34" charset="0"/>
              </a:rPr>
              <a:t>και Κοινωνικών Ασφαλίσεων διορίζει </a:t>
            </a:r>
            <a:r>
              <a:rPr lang="el-GR" dirty="0" err="1" smtClean="0">
                <a:latin typeface="Arial" pitchFamily="34" charset="0"/>
                <a:cs typeface="Arial" pitchFamily="34" charset="0"/>
              </a:rPr>
              <a:t>Αρχιεπιθεωρητή</a:t>
            </a:r>
            <a:r>
              <a:rPr lang="el-GR" dirty="0" smtClean="0">
                <a:latin typeface="Arial" pitchFamily="34" charset="0"/>
                <a:cs typeface="Arial" pitchFamily="34" charset="0"/>
              </a:rPr>
              <a:t> και Επιθεωρητές για την αποτελεσματική εφαρμογή των διατάξεων του Νόμου.  Στον Νόμο προβλέπονται διατάξεις που καθορίζουν τις εξουσίες και τα καθήκοντα των Επιθεωρητών. Όποιος παρεμποδίζει τον Επιθεωρητή στην άσκηση των καθηκόντων του, τιμωρείται με φυλάκιση που δεν υπερβαίνει τον ένα (1) χρόνο ή σε πρόστιμο που δεν υπερβαίνει τις €8.543 ή και στις δύο ποινές μαζί.   </a:t>
            </a:r>
            <a:endParaRPr lang="en-US"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l-GR" sz="3600" dirty="0" smtClean="0">
                <a:latin typeface="Arial" pitchFamily="34" charset="0"/>
                <a:cs typeface="Arial" pitchFamily="34" charset="0"/>
              </a:rPr>
              <a:t>Έλεγχος εφαρμογής του Νόμου</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TotalTime>
  <Words>1012</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OI ΠΕΡΙ ΠΡΟΣΤΑΣΤΙΑΣ ΤΩΝ ΝΕΩΝ ΚΑΤΑ ΤΗΝ ΑΠΑΣΧΟΛΗΣH ΝΟΜΟI 2001 ΚΑΙ 2012 και Κανονισμοί του 2012 </vt:lpstr>
      <vt:lpstr>Σκοπός του Νόμου και των Κανονισμών</vt:lpstr>
      <vt:lpstr>   Κάλυψη από το Νόμο και  Τι εξαιρείται  </vt:lpstr>
      <vt:lpstr> Απασχόληση παιδιών </vt:lpstr>
      <vt:lpstr> Όροι Απασχόλησης παιδιού </vt:lpstr>
      <vt:lpstr> Απασχόληση εφήβων </vt:lpstr>
      <vt:lpstr> Όροι Απασχόλησης εφήβων </vt:lpstr>
      <vt:lpstr> Ευθύνη εργοδοτών </vt:lpstr>
      <vt:lpstr> Έλεγχος εφαρμογής του Νόμου </vt:lpstr>
      <vt:lpstr> Αδικήματα και Ποινές </vt:lpstr>
      <vt:lpstr>Πληροφορίες </vt:lpstr>
      <vt:lpstr> Σημείωση</vt:lpstr>
    </vt:vector>
  </TitlesOfParts>
  <Company>MOF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ΓΙΑ ΤΟΥΣ ΠΕΡΙ ΠΡΟΣΤΑΣΤΙΑΣ ΤΩΝ ΝΕΩΝ ΚΑΤΑ ΤΗΝ ΑΠΑΣΧΟΛΗΣΗ ΝΟΜΟΥΣ  2001 ΚΑΙ 2012</dc:title>
  <dc:creator>Eftichia</dc:creator>
  <cp:lastModifiedBy>Hadjikoumi  Alexia</cp:lastModifiedBy>
  <cp:revision>17</cp:revision>
  <dcterms:created xsi:type="dcterms:W3CDTF">2012-12-05T12:18:48Z</dcterms:created>
  <dcterms:modified xsi:type="dcterms:W3CDTF">2017-10-16T05:45:13Z</dcterms:modified>
</cp:coreProperties>
</file>